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Helvetica Neue" panose="02000503000000020004" pitchFamily="2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iew8wVRb8Nw9/RCFWjz7GF8lH5A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B1A7BD3-1A9E-4574-8CAA-0EC08AF9AA74}">
  <a:tblStyle styleId="{2B1A7BD3-1A9E-4574-8CAA-0EC08AF9AA74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AED"/>
          </a:solidFill>
        </a:fill>
      </a:tcStyle>
    </a:wholeTbl>
    <a:band1H>
      <a:tcTxStyle b="off" i="off"/>
      <a:tcStyle>
        <a:tcBdr/>
        <a:fill>
          <a:solidFill>
            <a:srgbClr val="CAD1D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1D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9" name="Google Shape;22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7" name="Google Shape;34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3" name="Google Shape;35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2" name="Google Shape;2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0" name="Google Shape;2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b="1"/>
              <a:t>EXPLICACIÓN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i="1"/>
              <a:t>La gestión de casos siempre debe abordarse de forma participativa, empoderadora y basada en las fortalezas.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Presentar la diapositiva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40:notes"/>
          <p:cNvSpPr txBox="1"/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5" tIns="48350" rIns="96725" bIns="483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Pida a un voluntario que lea la explicación de cada paso de gestión de casos.</a:t>
            </a:r>
            <a:endParaRPr/>
          </a:p>
        </p:txBody>
      </p:sp>
      <p:sp>
        <p:nvSpPr>
          <p:cNvPr id="300" name="Google Shape;300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41:notes"/>
          <p:cNvSpPr txBox="1"/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5" tIns="48350" rIns="96725" bIns="483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1" name="Google Shape;3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1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" name="Google Shape;72;p1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8" name="Google Shape;78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9" name="Google Shape;79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4" name="Google Shape;84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5" name="Google Shape;85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0" name="Google Shape;90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1" name="Google Shape;91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6" name="Google Shape;96;p2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2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" name="Google Shape;98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oogle Shape;102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3" name="Google Shape;103;p2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2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5" name="Google Shape;105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12" name="Google Shape;112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3" name="Google Shape;113;p2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2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oogle Shape;116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7" name="Google Shape;117;p26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26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26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4" name="Google Shape;124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5" name="Google Shape;125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0" name="Google Shape;130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1" name="Google Shape;131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6" name="Google Shape;136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7" name="Google Shape;137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2" name="Google Shape;142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3" name="Google Shape;143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8" name="Google Shape;148;p31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49" name="Google Shape;149;p31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31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1" name="Google Shape;151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2" name="Google Shape;152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1" name="Google Shape;161;p32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62" name="Google Shape;162;p32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3" name="Google Shape;163;p32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4" name="Google Shape;164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5" name="Google Shape;165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4" name="Google Shape;174;p33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75" name="Google Shape;175;p3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3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7" name="Google Shape;177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8" name="Google Shape;178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7" name="Google Shape;187;p34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88" name="Google Shape;188;p3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3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0" name="Google Shape;190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1" name="Google Shape;191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35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3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3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4"/>
          <p:cNvSpPr/>
          <p:nvPr/>
        </p:nvSpPr>
        <p:spPr>
          <a:xfrm>
            <a:off x="0" y="-1"/>
            <a:ext cx="12192000" cy="985520"/>
          </a:xfrm>
          <a:prstGeom prst="rect">
            <a:avLst/>
          </a:prstGeom>
          <a:solidFill>
            <a:srgbClr val="B9FC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" name="Google Shape;25;p4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817" y="6230028"/>
            <a:ext cx="349714" cy="402608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44"/>
          <p:cNvSpPr/>
          <p:nvPr/>
        </p:nvSpPr>
        <p:spPr>
          <a:xfrm>
            <a:off x="766810" y="6277443"/>
            <a:ext cx="416079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18222C"/>
                </a:solidFill>
                <a:latin typeface="Arial"/>
                <a:ea typeface="Arial"/>
                <a:cs typeface="Arial"/>
                <a:sym typeface="Arial"/>
              </a:rPr>
              <a:t>Level 1 Module 2: </a:t>
            </a:r>
            <a:r>
              <a:rPr lang="en-GB" sz="1400" b="1" i="0" u="none" strike="noStrike" cap="none">
                <a:solidFill>
                  <a:srgbClr val="18222C"/>
                </a:solidFill>
                <a:latin typeface="Arial"/>
                <a:ea typeface="Arial"/>
                <a:cs typeface="Arial"/>
                <a:sym typeface="Arial"/>
              </a:rPr>
              <a:t>Foundations of Case Management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44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200" b="1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p3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5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5" name="Google Shape;45;p1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" name="Google Shape;46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7" name="Google Shape;47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" name="Google Shape;51;p1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" name="Google Shape;58;p1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"/>
          <p:cNvSpPr txBox="1">
            <a:spLocks noGrp="1"/>
          </p:cNvSpPr>
          <p:nvPr>
            <p:ph type="body" idx="1"/>
          </p:nvPr>
        </p:nvSpPr>
        <p:spPr>
          <a:xfrm>
            <a:off x="1754189" y="1333041"/>
            <a:ext cx="8609806" cy="1371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/>
              <a:t>Módulo 2.6 – Gestión de casos Niños, Niñas y Adolescentes No Acompañados</a:t>
            </a:r>
          </a:p>
        </p:txBody>
      </p:sp>
      <p:sp>
        <p:nvSpPr>
          <p:cNvPr id="232" name="Google Shape;232;p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700900" cy="23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finalizar la sesión, los participantes podrán: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b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Explicar cómo la gestión de casos ayuda a cada niño individualmente y enumere los pasos que implica.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los principios de gestión de casos aplicados a los</a:t>
            </a:r>
            <a:r>
              <a:rPr lang="es-ES_tradnl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 Niños, Niñas y Adolescentes No Acompañados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Explicar la importancia de un sistema de gestión de casos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46705D-24C0-5C6F-584A-15CBD25546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498" y="5365222"/>
            <a:ext cx="3611047" cy="13715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2"/>
          <p:cNvSpPr/>
          <p:nvPr/>
        </p:nvSpPr>
        <p:spPr>
          <a:xfrm>
            <a:off x="756573" y="867775"/>
            <a:ext cx="1067885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¿Cómo se utilizan los formularios para la gestión de casos?</a:t>
            </a:r>
            <a:endParaRPr lang="es-ES_tradnl" sz="2800" b="1" i="1" u="none" strike="noStrike" cap="none" dirty="0">
              <a:solidFill>
                <a:srgbClr val="02848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350" name="Google Shape;350;p42"/>
          <p:cNvGraphicFramePr/>
          <p:nvPr>
            <p:extLst>
              <p:ext uri="{D42A27DB-BD31-4B8C-83A1-F6EECF244321}">
                <p14:modId xmlns:p14="http://schemas.microsoft.com/office/powerpoint/2010/main" val="3961347209"/>
              </p:ext>
            </p:extLst>
          </p:nvPr>
        </p:nvGraphicFramePr>
        <p:xfrm>
          <a:off x="996286" y="1964265"/>
          <a:ext cx="10458425" cy="3764370"/>
        </p:xfrm>
        <a:graphic>
          <a:graphicData uri="http://schemas.openxmlformats.org/drawingml/2006/table">
            <a:tbl>
              <a:tblPr firstRow="1" firstCol="1" bandRow="1">
                <a:noFill/>
                <a:tableStyleId>{2B1A7BD3-1A9E-4574-8CAA-0EC08AF9AA74}</a:tableStyleId>
              </a:tblPr>
              <a:tblGrid>
                <a:gridCol w="302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3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79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1.B. DESCRIPCIÓN GENERAL DEL FORMULARIO DE REGISTRO DE CASOS Y EVALUACIÓN INICIAL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Paso de gestión de casos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Paso 1: identificación y registro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Formulario básico/complementario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Forma central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¿Cuándo completarlo?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Inmediatamente después de obtener el consentimiento/asentimiento.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¿Quién debería completar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Se asignó un Gestor(a) de Caso.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2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Finalidad del formulario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ES_tradnl" sz="1800" u="none" strike="noStrike" cap="none" dirty="0"/>
                        <a:t>Registrar el caso para su gestión y documentar los datos de la evaluación inicial una vez que se haya determinado que el caso cumple los requisitos para la gestión (según los criterios de elegibilidad).</a:t>
                      </a:r>
                      <a:endParaRPr lang="es-ES_tradnl" sz="18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3"/>
          <p:cNvSpPr/>
          <p:nvPr/>
        </p:nvSpPr>
        <p:spPr>
          <a:xfrm>
            <a:off x="775857" y="766605"/>
            <a:ext cx="1046198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¿Cómo se utilizan los formularios para la gestión de casos?</a:t>
            </a:r>
            <a:endParaRPr lang="es-ES_tradnl" sz="2800" b="1" i="1" u="none" strike="noStrike" cap="none" dirty="0">
              <a:solidFill>
                <a:srgbClr val="02848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356" name="Google Shape;356;p43"/>
          <p:cNvGraphicFramePr/>
          <p:nvPr>
            <p:extLst>
              <p:ext uri="{D42A27DB-BD31-4B8C-83A1-F6EECF244321}">
                <p14:modId xmlns:p14="http://schemas.microsoft.com/office/powerpoint/2010/main" val="4222465437"/>
              </p:ext>
            </p:extLst>
          </p:nvPr>
        </p:nvGraphicFramePr>
        <p:xfrm>
          <a:off x="775857" y="1836792"/>
          <a:ext cx="10715925" cy="4873826"/>
        </p:xfrm>
        <a:graphic>
          <a:graphicData uri="http://schemas.openxmlformats.org/drawingml/2006/table">
            <a:tbl>
              <a:tblPr firstRow="1" firstCol="1" bandRow="1">
                <a:noFill/>
                <a:tableStyleId>{2B1A7BD3-1A9E-4574-8CAA-0EC08AF9AA74}</a:tableStyleId>
              </a:tblPr>
              <a:tblGrid>
                <a:gridCol w="333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80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75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2.A. DESCRIPCIÓN GENERAL DEL FORMULARIO DE EVALUACIÓN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Paso de gestión de casos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Paso 2: evaluación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Formulario básico/complementario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Forma central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9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¿Cuándo completarlo?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Dependiendo del nivel de riesgo del caso (que deberá contextualizarse):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s-ES_tradnl" sz="1600" u="sng" strike="noStrike" cap="none" dirty="0"/>
                        <a:t>Alta: </a:t>
                      </a:r>
                      <a:r>
                        <a:rPr lang="es-ES_tradnl" sz="1600" u="none" strike="noStrike" cap="none" dirty="0"/>
                        <a:t>inmediatamente después del registro, antes de dejar al niño.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s-ES_tradnl" sz="1600" u="sng" strike="noStrike" cap="none" dirty="0"/>
                        <a:t>Medio: </a:t>
                      </a:r>
                      <a:r>
                        <a:rPr lang="es-ES_tradnl" sz="1600" u="none" strike="noStrike" cap="none" dirty="0"/>
                        <a:t>dentro de los 3 días posteriores al registro.</a:t>
                      </a:r>
                    </a:p>
                    <a:p>
                      <a:pPr marL="342900" marR="0" lvl="0" indent="-3429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s-ES_tradnl" sz="1600" u="sng" strike="noStrike" cap="none" dirty="0"/>
                        <a:t>Baja: </a:t>
                      </a:r>
                      <a:r>
                        <a:rPr lang="es-ES_tradnl" sz="1600" u="none" strike="noStrike" cap="none" dirty="0"/>
                        <a:t>dentro de la semana posterior al registro.</a:t>
                      </a: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O después de que una revisión del caso encuentre un cambio significativo en el contexto del niño que justifique otra evaluación.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¿Quién debería completar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Se asignó un </a:t>
                      </a:r>
                      <a:r>
                        <a:rPr lang="es-ES_tradnl" sz="1600" dirty="0"/>
                        <a:t>G</a:t>
                      </a:r>
                      <a:r>
                        <a:rPr lang="es-ES_tradnl" sz="1600" u="none" strike="noStrike" cap="none" dirty="0"/>
                        <a:t>estor(a</a:t>
                      </a:r>
                      <a:r>
                        <a:rPr lang="es-ES_tradnl" sz="1600" dirty="0"/>
                        <a:t>)</a:t>
                      </a:r>
                      <a:r>
                        <a:rPr lang="es-ES_tradnl" sz="1600" u="none" strike="noStrike" cap="none" dirty="0"/>
                        <a:t> de </a:t>
                      </a:r>
                      <a:r>
                        <a:rPr lang="es-ES_tradnl" sz="1600" dirty="0"/>
                        <a:t>C</a:t>
                      </a:r>
                      <a:r>
                        <a:rPr lang="es-ES_tradnl" sz="1600" u="none" strike="noStrike" cap="none" dirty="0"/>
                        <a:t>aso.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3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Finalidad del formulario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_tradnl" sz="1600" u="none" strike="noStrike" cap="none" dirty="0"/>
                        <a:t>Se registrará la información recopilada sobre el caso en relación con los riesgos y necesidades, así como con las fortalezas y los recursos. La información registrada en este formulario se analizará y se utilizará como base para desarrollar el plan del caso.</a:t>
                      </a:r>
                      <a:endParaRPr lang="es-ES_tradnl"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3DE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"/>
          <p:cNvSpPr/>
          <p:nvPr/>
        </p:nvSpPr>
        <p:spPr>
          <a:xfrm>
            <a:off x="892366" y="2082188"/>
            <a:ext cx="10370783" cy="3554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Apoyo directo o derivación</a:t>
            </a:r>
            <a:endParaRPr lang="es-ES_tradnl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Buena gestión de la información</a:t>
            </a:r>
            <a:endParaRPr lang="es-ES_tradnl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Facilita el seguimiento de los casos</a:t>
            </a:r>
            <a:endParaRPr lang="es-ES_tradnl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Derivación a servicios</a:t>
            </a:r>
            <a:endParaRPr lang="es-ES_tradnl" dirty="0"/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Coordinación de la prestación de servicio</a:t>
            </a: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lang="es-ES_tradnl" sz="25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estión de 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asos proporciona apoyo individualizado, coordinado, integral y multisectorial para problemas complejos y a menudo interrelacionados relacionados con la protección infantil.</a:t>
            </a: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2"/>
          <p:cNvSpPr/>
          <p:nvPr/>
        </p:nvSpPr>
        <p:spPr>
          <a:xfrm>
            <a:off x="603423" y="565729"/>
            <a:ext cx="103707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</a:t>
            </a:r>
            <a:r>
              <a:rPr lang="es-ES_tradnl" sz="2800" b="1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</a:t>
            </a: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estión de </a:t>
            </a:r>
            <a:r>
              <a:rPr lang="es-ES_tradnl" sz="2800" b="1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asos ayuda a niños, niñas y adolescentes  individualmente a través de: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¿Cómo se desarrolla la gestión de casos?</a:t>
            </a:r>
          </a:p>
        </p:txBody>
      </p:sp>
      <p:sp>
        <p:nvSpPr>
          <p:cNvPr id="245" name="Google Shape;245;p3"/>
          <p:cNvSpPr txBox="1"/>
          <p:nvPr/>
        </p:nvSpPr>
        <p:spPr>
          <a:xfrm>
            <a:off x="4038847" y="5500117"/>
            <a:ext cx="690253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0" i="1" u="none" strike="noStrike" cap="non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Fuente: Alianza para la Protección de la Infancia en la Acción Humanitaria. (2014). Directrices interinstitucionales para la protección de la infancia y la gestión de casos.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"/>
          <p:cNvSpPr/>
          <p:nvPr/>
        </p:nvSpPr>
        <p:spPr>
          <a:xfrm>
            <a:off x="3238922" y="2439882"/>
            <a:ext cx="7702457" cy="2879846"/>
          </a:xfrm>
          <a:prstGeom prst="roundRect">
            <a:avLst>
              <a:gd name="adj" fmla="val 16667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15963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“La gestión de casos es una forma de organizar y llevar a cabo el trabajo para abordar las necesidades de un niño/a (y de su familia) de manera apropiada, sistemática y oportuna, a través de apoyo directo y/o derivaciones, y de acuerdo con los objetivos de un proyecto o programa.”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365" y="2178271"/>
            <a:ext cx="2715799" cy="3845066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Estándar 18: Gestión de casos</a:t>
            </a:r>
          </a:p>
        </p:txBody>
      </p:sp>
      <p:sp>
        <p:nvSpPr>
          <p:cNvPr id="253" name="Google Shape;253;p4"/>
          <p:cNvSpPr/>
          <p:nvPr/>
        </p:nvSpPr>
        <p:spPr>
          <a:xfrm>
            <a:off x="3329252" y="2203328"/>
            <a:ext cx="7702457" cy="2879846"/>
          </a:xfrm>
          <a:prstGeom prst="roundRect">
            <a:avLst>
              <a:gd name="adj" fmla="val 16667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715963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“Los niños, niñas y las familias que se enfrentan a 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situaciones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protección infantil en contextos humanitarios son identificados y sus necesidades son atendidas mediante un proceso de gestión de casos individualizado que incluye apoyo directo individualizado y la conexión con los proveedores de servicios pertinentes.”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4"/>
          <p:cNvSpPr txBox="1"/>
          <p:nvPr/>
        </p:nvSpPr>
        <p:spPr>
          <a:xfrm>
            <a:off x="4084523" y="5356687"/>
            <a:ext cx="694718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0" i="1" u="none" strike="noStrike" cap="non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Fuente: Alianza para la Protección de la Infancia en la Acción Humanitaria. (2019). Normas mínimas para la protección de la infancia en la acción humanitaria.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F000AB-ED12-4F44-1432-006389A683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291" y="1837050"/>
            <a:ext cx="2818630" cy="3920965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0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_tradnl" dirty="0"/>
              <a:t>Cómo abordar la gestión de casos</a:t>
            </a:r>
          </a:p>
        </p:txBody>
      </p:sp>
      <p:sp>
        <p:nvSpPr>
          <p:cNvPr id="262" name="Google Shape;262;p40"/>
          <p:cNvSpPr txBox="1"/>
          <p:nvPr/>
        </p:nvSpPr>
        <p:spPr>
          <a:xfrm>
            <a:off x="7938809" y="3797983"/>
            <a:ext cx="34269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BASADO EN FORTALEZAS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Céntra</a:t>
            </a:r>
            <a:r>
              <a:rPr lang="es-ES_tradnl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</a:t>
            </a:r>
            <a:r>
              <a:rPr lang="es-ES_tradnl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 las fortalezas y los recursos disponibles e intentar potenciarlos. Utiliza lo que ya existe y lo que funciona.</a:t>
            </a:r>
          </a:p>
        </p:txBody>
      </p:sp>
      <p:sp>
        <p:nvSpPr>
          <p:cNvPr id="263" name="Google Shape;263;p40"/>
          <p:cNvSpPr txBox="1"/>
          <p:nvPr/>
        </p:nvSpPr>
        <p:spPr>
          <a:xfrm>
            <a:off x="4390272" y="3797983"/>
            <a:ext cx="32439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EMPODERAMIENTO</a:t>
            </a: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Hacer que el niño, niña</a:t>
            </a:r>
            <a:r>
              <a:rPr lang="es-ES_tradnl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 adolescente,</a:t>
            </a:r>
            <a:r>
              <a:rPr lang="es-ES_tradnl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padres o el cuidador se sientan más fuertes, más seguros, más capaces de tomar el control y reclamar sus derechos.</a:t>
            </a:r>
          </a:p>
        </p:txBody>
      </p:sp>
      <p:sp>
        <p:nvSpPr>
          <p:cNvPr id="264" name="Google Shape;264;p40"/>
          <p:cNvSpPr txBox="1"/>
          <p:nvPr/>
        </p:nvSpPr>
        <p:spPr>
          <a:xfrm>
            <a:off x="838200" y="3797984"/>
            <a:ext cx="30588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PARTICIPATIVO</a:t>
            </a: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Permita que el niño o niña expresen sus opiniones de forma segura y libre. Tome en serio sus opiniones y participe en la toma de decisiones.</a:t>
            </a:r>
          </a:p>
        </p:txBody>
      </p:sp>
      <p:grpSp>
        <p:nvGrpSpPr>
          <p:cNvPr id="265" name="Google Shape;265;p40"/>
          <p:cNvGrpSpPr/>
          <p:nvPr/>
        </p:nvGrpSpPr>
        <p:grpSpPr>
          <a:xfrm>
            <a:off x="2081898" y="1694389"/>
            <a:ext cx="1413544" cy="1734611"/>
            <a:chOff x="3400707" y="1772174"/>
            <a:chExt cx="3124628" cy="3737192"/>
          </a:xfrm>
        </p:grpSpPr>
        <p:sp>
          <p:nvSpPr>
            <p:cNvPr id="266" name="Google Shape;266;p40"/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40"/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40"/>
            <p:cNvSpPr/>
            <p:nvPr/>
          </p:nvSpPr>
          <p:spPr>
            <a:xfrm>
              <a:off x="4351096" y="2702772"/>
              <a:ext cx="771005" cy="771004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40"/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>
                <a:gd name="adj1" fmla="val -20833"/>
                <a:gd name="adj2" fmla="val 62500"/>
                <a:gd name="adj3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0" name="Google Shape;270;p40"/>
          <p:cNvGrpSpPr/>
          <p:nvPr/>
        </p:nvGrpSpPr>
        <p:grpSpPr>
          <a:xfrm>
            <a:off x="5345856" y="1751449"/>
            <a:ext cx="1338710" cy="1680599"/>
            <a:chOff x="5807033" y="1798389"/>
            <a:chExt cx="1079400" cy="1355064"/>
          </a:xfrm>
        </p:grpSpPr>
        <p:sp>
          <p:nvSpPr>
            <p:cNvPr id="271" name="Google Shape;271;p40"/>
            <p:cNvSpPr/>
            <p:nvPr/>
          </p:nvSpPr>
          <p:spPr>
            <a:xfrm>
              <a:off x="6103845" y="2387203"/>
              <a:ext cx="505147" cy="766250"/>
            </a:xfrm>
            <a:prstGeom prst="round2SameRect">
              <a:avLst>
                <a:gd name="adj1" fmla="val 29126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2" name="Google Shape;272;p40"/>
            <p:cNvGrpSpPr/>
            <p:nvPr/>
          </p:nvGrpSpPr>
          <p:grpSpPr>
            <a:xfrm>
              <a:off x="6383882" y="2365457"/>
              <a:ext cx="502551" cy="604758"/>
              <a:chOff x="6167462" y="2464056"/>
              <a:chExt cx="1125848" cy="1354817"/>
            </a:xfrm>
          </p:grpSpPr>
          <p:sp>
            <p:nvSpPr>
              <p:cNvPr id="273" name="Google Shape;273;p40"/>
              <p:cNvSpPr/>
              <p:nvPr/>
            </p:nvSpPr>
            <p:spPr>
              <a:xfrm rot="-3488788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4" name="Google Shape;274;p40"/>
              <p:cNvSpPr/>
              <p:nvPr/>
            </p:nvSpPr>
            <p:spPr>
              <a:xfrm rot="-8442348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5" name="Google Shape;275;p40"/>
              <p:cNvSpPr/>
              <p:nvPr/>
            </p:nvSpPr>
            <p:spPr>
              <a:xfrm>
                <a:off x="6527170" y="3522157"/>
                <a:ext cx="289198" cy="2967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6" name="Google Shape;276;p40"/>
            <p:cNvGrpSpPr/>
            <p:nvPr/>
          </p:nvGrpSpPr>
          <p:grpSpPr>
            <a:xfrm flipH="1">
              <a:off x="5807033" y="2365457"/>
              <a:ext cx="529014" cy="604758"/>
              <a:chOff x="6167462" y="2464056"/>
              <a:chExt cx="1125848" cy="1354817"/>
            </a:xfrm>
          </p:grpSpPr>
          <p:sp>
            <p:nvSpPr>
              <p:cNvPr id="277" name="Google Shape;277;p40"/>
              <p:cNvSpPr/>
              <p:nvPr/>
            </p:nvSpPr>
            <p:spPr>
              <a:xfrm rot="-3488788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" name="Google Shape;278;p40"/>
              <p:cNvSpPr/>
              <p:nvPr/>
            </p:nvSpPr>
            <p:spPr>
              <a:xfrm rot="-8442348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" name="Google Shape;279;p40"/>
              <p:cNvSpPr/>
              <p:nvPr/>
            </p:nvSpPr>
            <p:spPr>
              <a:xfrm>
                <a:off x="6527170" y="3522157"/>
                <a:ext cx="289198" cy="2967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0" name="Google Shape;280;p40"/>
            <p:cNvSpPr/>
            <p:nvPr/>
          </p:nvSpPr>
          <p:spPr>
            <a:xfrm>
              <a:off x="6092060" y="1798389"/>
              <a:ext cx="508223" cy="5082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1" name="Google Shape;281;p40"/>
          <p:cNvGrpSpPr/>
          <p:nvPr/>
        </p:nvGrpSpPr>
        <p:grpSpPr>
          <a:xfrm>
            <a:off x="9013797" y="1751447"/>
            <a:ext cx="1617605" cy="1680600"/>
            <a:chOff x="9371026" y="1576976"/>
            <a:chExt cx="1617605" cy="1680600"/>
          </a:xfrm>
        </p:grpSpPr>
        <p:sp>
          <p:nvSpPr>
            <p:cNvPr id="282" name="Google Shape;282;p40"/>
            <p:cNvSpPr/>
            <p:nvPr/>
          </p:nvSpPr>
          <p:spPr>
            <a:xfrm>
              <a:off x="9729259" y="2307245"/>
              <a:ext cx="626501" cy="950331"/>
            </a:xfrm>
            <a:prstGeom prst="round2SameRect">
              <a:avLst>
                <a:gd name="adj1" fmla="val 29126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3" name="Google Shape;283;p40"/>
            <p:cNvGrpSpPr/>
            <p:nvPr/>
          </p:nvGrpSpPr>
          <p:grpSpPr>
            <a:xfrm rot="-8362755" flipH="1">
              <a:off x="10192653" y="1969035"/>
              <a:ext cx="623281" cy="761208"/>
              <a:chOff x="6167462" y="2464056"/>
              <a:chExt cx="1125848" cy="1331207"/>
            </a:xfrm>
          </p:grpSpPr>
          <p:sp>
            <p:nvSpPr>
              <p:cNvPr id="284" name="Google Shape;284;p40"/>
              <p:cNvSpPr/>
              <p:nvPr/>
            </p:nvSpPr>
            <p:spPr>
              <a:xfrm rot="-3488788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40"/>
              <p:cNvSpPr/>
              <p:nvPr/>
            </p:nvSpPr>
            <p:spPr>
              <a:xfrm rot="-8442348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" name="Google Shape;286;p40"/>
              <p:cNvSpPr/>
              <p:nvPr/>
            </p:nvSpPr>
            <p:spPr>
              <a:xfrm>
                <a:off x="6416140" y="3498546"/>
                <a:ext cx="289198" cy="29671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7" name="Google Shape;287;p40"/>
            <p:cNvSpPr/>
            <p:nvPr/>
          </p:nvSpPr>
          <p:spPr>
            <a:xfrm>
              <a:off x="9714634" y="1576976"/>
              <a:ext cx="630316" cy="63031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8" name="Google Shape;288;p40"/>
            <p:cNvGrpSpPr/>
            <p:nvPr/>
          </p:nvGrpSpPr>
          <p:grpSpPr>
            <a:xfrm flipH="1">
              <a:off x="9371026" y="1947485"/>
              <a:ext cx="638494" cy="644773"/>
              <a:chOff x="8345849" y="1947485"/>
              <a:chExt cx="635613" cy="644773"/>
            </a:xfrm>
          </p:grpSpPr>
          <p:sp>
            <p:nvSpPr>
              <p:cNvPr id="289" name="Google Shape;289;p40"/>
              <p:cNvSpPr/>
              <p:nvPr/>
            </p:nvSpPr>
            <p:spPr>
              <a:xfrm rot="-4873967" flipH="1">
                <a:off x="8547399" y="2149974"/>
                <a:ext cx="209718" cy="587719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40"/>
              <p:cNvSpPr/>
              <p:nvPr/>
            </p:nvSpPr>
            <p:spPr>
              <a:xfrm rot="79593" flipH="1">
                <a:off x="8788676" y="2182532"/>
                <a:ext cx="179774" cy="393743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40"/>
              <p:cNvSpPr/>
              <p:nvPr/>
            </p:nvSpPr>
            <p:spPr>
              <a:xfrm rot="-8362755" flipH="1">
                <a:off x="8785418" y="1979160"/>
                <a:ext cx="160103" cy="1696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"/>
          <p:cNvSpPr/>
          <p:nvPr/>
        </p:nvSpPr>
        <p:spPr>
          <a:xfrm>
            <a:off x="407625" y="594750"/>
            <a:ext cx="9449100" cy="5940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3000" b="1" i="0" u="none" strike="noStrike" cap="none" dirty="0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Principios de la gestión de casos?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hacer daño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 interés superior de la niñez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discriminación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Consentimiento informado/asentimiento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Confidencialidad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Responsabilidad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Apto para niños</a:t>
            </a:r>
            <a:b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Centrado en Niñez </a:t>
            </a:r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endParaRPr lang="es-ES_tradnl" dirty="0"/>
          </a:p>
          <a:p>
            <a:pPr marL="342900" marR="0" lvl="0" indent="-3365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Basado en Fortalezas </a:t>
            </a:r>
            <a:endParaRPr lang="es-ES_tradnl"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71866" y="2016087"/>
            <a:ext cx="6008557" cy="4128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_tradnl" sz="3200" dirty="0"/>
              <a:t>Pasos para la gestión de casos</a:t>
            </a:r>
            <a:endParaRPr lang="es-ES_tradnl" dirty="0"/>
          </a:p>
        </p:txBody>
      </p:sp>
      <p:sp>
        <p:nvSpPr>
          <p:cNvPr id="304" name="Google Shape;304;p41"/>
          <p:cNvSpPr/>
          <p:nvPr/>
        </p:nvSpPr>
        <p:spPr>
          <a:xfrm>
            <a:off x="838200" y="1603482"/>
            <a:ext cx="3249708" cy="1947316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73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IDENTIFICACIÓN Y REGISTRO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3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Utilice diversas fuentes para identificar a los niños que sufren o están en riesgo de sufrir daños y registre su información básica.</a:t>
            </a:r>
          </a:p>
        </p:txBody>
      </p:sp>
      <p:sp>
        <p:nvSpPr>
          <p:cNvPr id="305" name="Google Shape;305;p41"/>
          <p:cNvSpPr/>
          <p:nvPr/>
        </p:nvSpPr>
        <p:spPr>
          <a:xfrm>
            <a:off x="450376" y="1397374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41"/>
          <p:cNvSpPr/>
          <p:nvPr/>
        </p:nvSpPr>
        <p:spPr>
          <a:xfrm>
            <a:off x="4740457" y="1603482"/>
            <a:ext cx="3249708" cy="1947316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EVALUACIÓN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Recopile y analice información para formular un juicio profesional sobre los riesgos que enfrenta el niño, así como sobre las fortalezas, los recursos y las influencias protectoras del niño/a y su familia.</a:t>
            </a:r>
          </a:p>
        </p:txBody>
      </p:sp>
      <p:sp>
        <p:nvSpPr>
          <p:cNvPr id="307" name="Google Shape;307;p41"/>
          <p:cNvSpPr/>
          <p:nvPr/>
        </p:nvSpPr>
        <p:spPr>
          <a:xfrm>
            <a:off x="4352633" y="1397374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41"/>
          <p:cNvSpPr/>
          <p:nvPr/>
        </p:nvSpPr>
        <p:spPr>
          <a:xfrm>
            <a:off x="8501188" y="1603482"/>
            <a:ext cx="3249708" cy="1947316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PLANIFICACIÓN DE CASOS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Planifique qué se debe hacer para satisfacer las necesidades identificadas en la evaluación, incluyendo quién debe hacerlo y cuándo </a:t>
            </a:r>
            <a:r>
              <a:rPr lang="es-ES_tradnl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309" name="Google Shape;309;p41"/>
          <p:cNvSpPr/>
          <p:nvPr/>
        </p:nvSpPr>
        <p:spPr>
          <a:xfrm>
            <a:off x="8113364" y="1397374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41"/>
          <p:cNvSpPr/>
          <p:nvPr/>
        </p:nvSpPr>
        <p:spPr>
          <a:xfrm>
            <a:off x="838200" y="3896005"/>
            <a:ext cx="3249708" cy="2133121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73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CASO CERRADO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3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 vez que se hayan cumplido los objetivos del niño/a y la familia, y el niño esté seguro, reciba apoyo y no existan preocupaciones adicionales, el caso podrá cerrarse.</a:t>
            </a:r>
          </a:p>
        </p:txBody>
      </p:sp>
      <p:sp>
        <p:nvSpPr>
          <p:cNvPr id="311" name="Google Shape;311;p41"/>
          <p:cNvSpPr/>
          <p:nvPr/>
        </p:nvSpPr>
        <p:spPr>
          <a:xfrm>
            <a:off x="450376" y="3689898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41"/>
          <p:cNvSpPr/>
          <p:nvPr/>
        </p:nvSpPr>
        <p:spPr>
          <a:xfrm>
            <a:off x="4740457" y="3896005"/>
            <a:ext cx="3249708" cy="2133121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SEGUIMIENTO Y REVISIÓN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Asegúrese de que el niño/a y su familia estén recibiendo el apoyo adecuado para satisfacer sus necesidades y revise el plan de intervención si la situación ha cambiado o si el plan ya no cumple su propósito.</a:t>
            </a:r>
          </a:p>
        </p:txBody>
      </p:sp>
      <p:sp>
        <p:nvSpPr>
          <p:cNvPr id="313" name="Google Shape;313;p41"/>
          <p:cNvSpPr/>
          <p:nvPr/>
        </p:nvSpPr>
        <p:spPr>
          <a:xfrm>
            <a:off x="4352633" y="3689898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41"/>
          <p:cNvSpPr/>
          <p:nvPr/>
        </p:nvSpPr>
        <p:spPr>
          <a:xfrm>
            <a:off x="8501188" y="3896005"/>
            <a:ext cx="3249708" cy="2133121"/>
          </a:xfrm>
          <a:prstGeom prst="roundRect">
            <a:avLst>
              <a:gd name="adj" fmla="val 10821"/>
            </a:avLst>
          </a:prstGeom>
          <a:solidFill>
            <a:srgbClr val="C0E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IMPLEMENTACIÓN</a:t>
            </a:r>
            <a:endParaRPr lang="es-ES_tradnl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7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_tradnl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 base en el plan, trabaje con el niño, la familia, la comunidad y cualquier proveedor de servicios para garantizar que el niño reciba los servicios adecuados.</a:t>
            </a:r>
          </a:p>
        </p:txBody>
      </p:sp>
      <p:sp>
        <p:nvSpPr>
          <p:cNvPr id="315" name="Google Shape;315;p41"/>
          <p:cNvSpPr/>
          <p:nvPr/>
        </p:nvSpPr>
        <p:spPr>
          <a:xfrm>
            <a:off x="8113364" y="3689898"/>
            <a:ext cx="557717" cy="557717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6" name="Google Shape;316;p41"/>
          <p:cNvGrpSpPr/>
          <p:nvPr/>
        </p:nvGrpSpPr>
        <p:grpSpPr>
          <a:xfrm>
            <a:off x="9994118" y="33917"/>
            <a:ext cx="2057602" cy="1975956"/>
            <a:chOff x="9994118" y="33917"/>
            <a:chExt cx="2057602" cy="1975956"/>
          </a:xfrm>
        </p:grpSpPr>
        <p:sp>
          <p:nvSpPr>
            <p:cNvPr id="317" name="Google Shape;317;p41"/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lt1"/>
            </a:solidFill>
            <a:ln w="254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8" name="Google Shape;318;p41"/>
            <p:cNvGrpSpPr/>
            <p:nvPr/>
          </p:nvGrpSpPr>
          <p:grpSpPr>
            <a:xfrm>
              <a:off x="10741851" y="707024"/>
              <a:ext cx="562136" cy="634675"/>
              <a:chOff x="760175" y="830141"/>
              <a:chExt cx="867619" cy="979580"/>
            </a:xfrm>
          </p:grpSpPr>
          <p:sp>
            <p:nvSpPr>
              <p:cNvPr id="319" name="Google Shape;319;p41"/>
              <p:cNvSpPr/>
              <p:nvPr/>
            </p:nvSpPr>
            <p:spPr>
              <a:xfrm>
                <a:off x="864636" y="830141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s-ES_tradnl" sz="1600" b="1" i="0" u="none" strike="noStrike" cap="none" dirty="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27</a:t>
                </a:r>
                <a:endParaRPr lang="es-ES_tradnl"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41"/>
              <p:cNvSpPr/>
              <p:nvPr/>
            </p:nvSpPr>
            <p:spPr>
              <a:xfrm>
                <a:off x="760175" y="830143"/>
                <a:ext cx="149292" cy="979578"/>
              </a:xfrm>
              <a:prstGeom prst="rect">
                <a:avLst/>
              </a:prstGeom>
              <a:solidFill>
                <a:srgbClr val="0177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lang="es-ES_tradnl"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321" name="Google Shape;321;p41"/>
          <p:cNvCxnSpPr>
            <a:stCxn id="304" idx="3"/>
            <a:endCxn id="306" idx="1"/>
          </p:cNvCxnSpPr>
          <p:nvPr/>
        </p:nvCxnSpPr>
        <p:spPr>
          <a:xfrm>
            <a:off x="4087908" y="2577140"/>
            <a:ext cx="6525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2" name="Google Shape;322;p41"/>
          <p:cNvCxnSpPr>
            <a:stCxn id="306" idx="3"/>
            <a:endCxn id="308" idx="1"/>
          </p:cNvCxnSpPr>
          <p:nvPr/>
        </p:nvCxnSpPr>
        <p:spPr>
          <a:xfrm>
            <a:off x="7990165" y="2577140"/>
            <a:ext cx="51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3" name="Google Shape;323;p41"/>
          <p:cNvCxnSpPr>
            <a:stCxn id="308" idx="2"/>
            <a:endCxn id="314" idx="0"/>
          </p:cNvCxnSpPr>
          <p:nvPr/>
        </p:nvCxnSpPr>
        <p:spPr>
          <a:xfrm>
            <a:off x="10126042" y="3550798"/>
            <a:ext cx="0" cy="3453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4" name="Google Shape;324;p41"/>
          <p:cNvCxnSpPr>
            <a:stCxn id="314" idx="1"/>
            <a:endCxn id="312" idx="3"/>
          </p:cNvCxnSpPr>
          <p:nvPr/>
        </p:nvCxnSpPr>
        <p:spPr>
          <a:xfrm rot="10800000">
            <a:off x="7990288" y="4962566"/>
            <a:ext cx="51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5" name="Google Shape;325;p41"/>
          <p:cNvCxnSpPr>
            <a:stCxn id="312" idx="1"/>
            <a:endCxn id="310" idx="3"/>
          </p:cNvCxnSpPr>
          <p:nvPr/>
        </p:nvCxnSpPr>
        <p:spPr>
          <a:xfrm rot="10800000">
            <a:off x="4087957" y="4962566"/>
            <a:ext cx="6525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6" name="Google Shape;326;p41"/>
          <p:cNvCxnSpPr>
            <a:stCxn id="312" idx="0"/>
            <a:endCxn id="306" idx="2"/>
          </p:cNvCxnSpPr>
          <p:nvPr/>
        </p:nvCxnSpPr>
        <p:spPr>
          <a:xfrm rot="10800000">
            <a:off x="6365311" y="3550705"/>
            <a:ext cx="0" cy="3453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dot"/>
            <a:round/>
            <a:headEnd type="none" w="sm" len="sm"/>
            <a:tailEnd type="triangle" w="med" len="med"/>
          </a:ln>
        </p:spPr>
      </p:cxnSp>
      <p:cxnSp>
        <p:nvCxnSpPr>
          <p:cNvPr id="327" name="Google Shape;327;p41"/>
          <p:cNvCxnSpPr>
            <a:stCxn id="312" idx="0"/>
          </p:cNvCxnSpPr>
          <p:nvPr/>
        </p:nvCxnSpPr>
        <p:spPr>
          <a:xfrm rot="10800000" flipH="1">
            <a:off x="6365311" y="3428905"/>
            <a:ext cx="2136000" cy="4671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dot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7"/>
          <p:cNvSpPr txBox="1">
            <a:spLocks noGrp="1"/>
          </p:cNvSpPr>
          <p:nvPr>
            <p:ph type="title"/>
          </p:nvPr>
        </p:nvSpPr>
        <p:spPr>
          <a:xfrm>
            <a:off x="418640" y="365125"/>
            <a:ext cx="1110277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¿Qué relevancia tiene la Gestión de Casos para la programación de Niñez No Acompañada?</a:t>
            </a:r>
          </a:p>
        </p:txBody>
      </p:sp>
      <p:sp>
        <p:nvSpPr>
          <p:cNvPr id="333" name="Google Shape;333;p7"/>
          <p:cNvSpPr txBox="1"/>
          <p:nvPr/>
        </p:nvSpPr>
        <p:spPr>
          <a:xfrm>
            <a:off x="507894" y="3726578"/>
            <a:ext cx="3488100" cy="27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Gestores(as) de Caso pueden desempeñar un papel vital en la protección de los menores no acompañados (UASC, por sus siglas en inglés) mediante el apoyo a la tutela estatal y a los acuerdos de cuidado alternativos, además de abordar otras necesidades de protección infantil.</a:t>
            </a:r>
          </a:p>
        </p:txBody>
      </p:sp>
      <p:sp>
        <p:nvSpPr>
          <p:cNvPr id="334" name="Google Shape;334;p7"/>
          <p:cNvSpPr/>
          <p:nvPr/>
        </p:nvSpPr>
        <p:spPr>
          <a:xfrm>
            <a:off x="1526783" y="218285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rgbClr val="02659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7"/>
          <p:cNvSpPr/>
          <p:nvPr/>
        </p:nvSpPr>
        <p:spPr>
          <a:xfrm>
            <a:off x="5444249" y="218285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rgbClr val="02659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7"/>
          <p:cNvSpPr txBox="1"/>
          <p:nvPr/>
        </p:nvSpPr>
        <p:spPr>
          <a:xfrm>
            <a:off x="4351940" y="3737738"/>
            <a:ext cx="3488120" cy="1870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estrecha coordinación con otras partes interesadas clave involucradas en la atención a largo plazo y la atención alternativa es esencial para apoyar la seguridad y el bienestar de cada niño y niña.</a:t>
            </a:r>
          </a:p>
        </p:txBody>
      </p:sp>
      <p:sp>
        <p:nvSpPr>
          <p:cNvPr id="337" name="Google Shape;337;p7"/>
          <p:cNvSpPr/>
          <p:nvPr/>
        </p:nvSpPr>
        <p:spPr>
          <a:xfrm>
            <a:off x="9361715" y="218285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rgbClr val="02659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7"/>
          <p:cNvSpPr txBox="1"/>
          <p:nvPr/>
        </p:nvSpPr>
        <p:spPr>
          <a:xfrm>
            <a:off x="8279052" y="3655096"/>
            <a:ext cx="3216900" cy="18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Siempre que sea posible, los </a:t>
            </a:r>
            <a:r>
              <a:rPr lang="es-ES_trad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estores(</a:t>
            </a:r>
            <a:r>
              <a:rPr lang="es-ES_trad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as)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s-ES_trad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-ES_trad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aso deben colaborar estrechamente con los grupos comunitarios que apoyan la rehabilitación familiar y los cuidados alternativos.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8"/>
          <p:cNvSpPr/>
          <p:nvPr/>
        </p:nvSpPr>
        <p:spPr>
          <a:xfrm>
            <a:off x="775857" y="766606"/>
            <a:ext cx="1056800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2800" b="1" i="0" u="none" strike="noStrike" cap="none" dirty="0">
                <a:solidFill>
                  <a:srgbClr val="02848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¿Cómo se utilizan los formularios para la gestión de casos?</a:t>
            </a:r>
            <a:endParaRPr lang="es-ES_tradnl" sz="2800" b="1" i="1" u="none" strike="noStrike" cap="none" dirty="0">
              <a:solidFill>
                <a:srgbClr val="02848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344" name="Google Shape;344;p8"/>
          <p:cNvGraphicFramePr/>
          <p:nvPr>
            <p:extLst>
              <p:ext uri="{D42A27DB-BD31-4B8C-83A1-F6EECF244321}">
                <p14:modId xmlns:p14="http://schemas.microsoft.com/office/powerpoint/2010/main" val="1220884877"/>
              </p:ext>
            </p:extLst>
          </p:nvPr>
        </p:nvGraphicFramePr>
        <p:xfrm>
          <a:off x="775857" y="1890584"/>
          <a:ext cx="10814775" cy="4693580"/>
        </p:xfrm>
        <a:graphic>
          <a:graphicData uri="http://schemas.openxmlformats.org/drawingml/2006/table">
            <a:tbl>
              <a:tblPr firstRow="1" firstCol="1" bandRow="1">
                <a:noFill/>
                <a:tableStyleId>{2B1A7BD3-1A9E-4574-8CAA-0EC08AF9AA74}</a:tableStyleId>
              </a:tblPr>
              <a:tblGrid>
                <a:gridCol w="269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90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s-ES_tradnl" sz="1500" u="none" strike="noStrike" cap="none" dirty="0"/>
                        <a:t>1.A. DESCRIPCIÓN GENERAL DEL CONSENTIMIENTO Y DEL FORMULARIO DE ACEPCIÓN</a:t>
                      </a:r>
                      <a:endParaRPr lang="es-ES_tradnl" sz="11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s-ES_tradnl" sz="1000" u="none" strike="noStrike" cap="none" dirty="0"/>
                        <a:t>Paso de gestión de casos</a:t>
                      </a:r>
                      <a:endParaRPr lang="es-ES_tradnl"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Paso 1: Identificación y registro</a:t>
                      </a:r>
                      <a:endParaRPr lang="es-ES_tradnl"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s-ES_tradnl" sz="1000" u="none" strike="noStrike" cap="none" dirty="0"/>
                        <a:t>Formulario básico/complementario</a:t>
                      </a:r>
                      <a:endParaRPr lang="es-ES_tradnl"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Forma central</a:t>
                      </a:r>
                      <a:endParaRPr lang="es-ES_tradnl"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5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s-ES_tradnl" sz="1000" u="none" strike="noStrike" cap="none" dirty="0"/>
                        <a:t>¿Cuándo completarlo?</a:t>
                      </a:r>
                      <a:endParaRPr lang="es-ES_tradnl"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1. Al inicio de los servicios de gestión de casos (es decir, después de que el niño/a cumpla los criterios de elegibilidad y antes de realizar la entrevista de registro):</a:t>
                      </a:r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s-ES_tradnl" sz="1400" u="none" strike="noStrike" cap="none" dirty="0"/>
                        <a:t>Para dar su permiso para participar en el proceso de gestión del caso.</a:t>
                      </a:r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s-ES_tradnl" sz="1400" u="none" strike="noStrike" cap="none" dirty="0"/>
                        <a:t>Para dar su permiso al </a:t>
                      </a:r>
                      <a:r>
                        <a:rPr lang="es-ES_tradnl" dirty="0"/>
                        <a:t>Gestor de Casos</a:t>
                      </a:r>
                      <a:r>
                        <a:rPr lang="es-ES_tradnl" sz="1400" u="none" strike="noStrike" cap="none" dirty="0"/>
                        <a:t> para recopilar y almacenar información sobre su caso y para compartir información agregada no identificable con fines de elaboración de informes.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2. Durante el proceso de gestión del caso:</a:t>
                      </a:r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s-ES_tradnl" sz="1400" u="none" strike="noStrike" cap="none" dirty="0"/>
                        <a:t>Para obtener su permiso para compartir información con otros proveedores de servicios que puedan ayudar al niño/a y a la familia a satisfacer sus necesidades específicas (por ejemplo, durante las derivaciones y transferencias de casos).</a:t>
                      </a:r>
                      <a:endParaRPr lang="es-ES_tradnl"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0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s-ES_tradnl" sz="1000" u="none" strike="noStrike" cap="none" dirty="0"/>
                        <a:t>¿Quién debería completar</a:t>
                      </a:r>
                      <a:endParaRPr lang="es-ES_tradnl"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Se asignó un </a:t>
                      </a:r>
                      <a:r>
                        <a:rPr lang="es-ES_tradnl" dirty="0"/>
                        <a:t>Gestor(a) de C</a:t>
                      </a:r>
                      <a:r>
                        <a:rPr lang="es-ES_tradnl" sz="1400" u="none" strike="noStrike" cap="none" dirty="0"/>
                        <a:t>aso junto con el niño o su padre/tutor (dependiendo de la edad y el nivel de madurez del niño, la presencia del padre/tutor y el interés superior del niño).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Deberá completarse un formulario por separado para el niño/a y otro para el padre/tutor.</a:t>
                      </a:r>
                      <a:endParaRPr lang="es-ES_tradnl"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s-ES_tradnl" sz="1000" u="none" strike="noStrike" cap="none" dirty="0"/>
                        <a:t>Finalidad del formulario</a:t>
                      </a:r>
                      <a:endParaRPr lang="es-ES_tradnl"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_tradnl" sz="1400" u="none" strike="noStrike" cap="none" dirty="0"/>
                        <a:t>Para registrar el permiso del caso para participar en el proceso de CM, para recopilar y almacenar información sobre su caso y para compartir información con otros proveedores de servicios.</a:t>
                      </a:r>
                      <a:endParaRPr lang="es-ES_tradnl"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25" marR="45725" marT="45725" marB="45725">
                    <a:lnL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6BD2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5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Microsoft Macintosh PowerPoint</Application>
  <PresentationFormat>Widescreen</PresentationFormat>
  <Paragraphs>121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Noto Sans Symbols</vt:lpstr>
      <vt:lpstr>Calibri</vt:lpstr>
      <vt:lpstr>Helvetica Neue</vt:lpstr>
      <vt:lpstr>Office Theme</vt:lpstr>
      <vt:lpstr>PowerPoint Presentation</vt:lpstr>
      <vt:lpstr>PowerPoint Presentation</vt:lpstr>
      <vt:lpstr>¿Cómo se desarrolla la gestión de casos?</vt:lpstr>
      <vt:lpstr>Estándar 18: Gestión de casos</vt:lpstr>
      <vt:lpstr>Cómo abordar la gestión de casos</vt:lpstr>
      <vt:lpstr>PowerPoint Presentation</vt:lpstr>
      <vt:lpstr>Pasos para la gestión de casos</vt:lpstr>
      <vt:lpstr>¿Qué relevancia tiene la Gestión de Casos para la programación de Niñez No Acompañada?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3</cp:revision>
  <dcterms:created xsi:type="dcterms:W3CDTF">2017-12-20T18:51:03Z</dcterms:created>
  <dcterms:modified xsi:type="dcterms:W3CDTF">2026-05-25T17:01:49Z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144200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